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111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0" r:id="rId3"/>
    <p:sldId id="351" r:id="rId4"/>
    <p:sldId id="332" r:id="rId5"/>
    <p:sldId id="356" r:id="rId6"/>
    <p:sldId id="352" r:id="rId7"/>
    <p:sldId id="353" r:id="rId8"/>
    <p:sldId id="272" r:id="rId9"/>
    <p:sldId id="357" r:id="rId10"/>
    <p:sldId id="355" r:id="rId11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76"/>
    <a:srgbClr val="00339A"/>
    <a:srgbClr val="01316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158" autoAdjust="0"/>
  </p:normalViewPr>
  <p:slideViewPr>
    <p:cSldViewPr>
      <p:cViewPr varScale="1">
        <p:scale>
          <a:sx n="63" d="100"/>
          <a:sy n="63" d="100"/>
        </p:scale>
        <p:origin x="-822" y="-96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2040" y="-114"/>
      </p:cViewPr>
      <p:guideLst>
        <p:guide orient="horz" pos="3133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itchFamily="34" charset="0"/>
              </a:defRPr>
            </a:lvl1pPr>
          </a:lstStyle>
          <a:p>
            <a:pPr>
              <a:defRPr/>
            </a:pPr>
            <a:fld id="{BD999CF3-D0FA-4BD1-AD88-134D1A730329}" type="datetimeFigureOut">
              <a:rPr lang="en-US" altLang="ja-JP"/>
              <a:pPr>
                <a:defRPr/>
              </a:pPr>
              <a:t>10/27/2014</a:t>
            </a:fld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itchFamily="34" charset="0"/>
              </a:defRPr>
            </a:lvl1pPr>
          </a:lstStyle>
          <a:p>
            <a:pPr>
              <a:defRPr/>
            </a:pPr>
            <a:fld id="{A14AC8B6-F9A0-4FF7-8902-0CEBB9638B3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itchFamily="34" charset="0"/>
              </a:defRPr>
            </a:lvl1pPr>
          </a:lstStyle>
          <a:p>
            <a:pPr>
              <a:defRPr/>
            </a:pPr>
            <a:fld id="{9C783AF3-E164-49FF-A813-8CD5C1F88F1F}" type="datetimeFigureOut">
              <a:rPr lang="en-US" altLang="ja-JP"/>
              <a:pPr>
                <a:defRPr/>
              </a:pPr>
              <a:t>10/27/2014</a:t>
            </a:fld>
            <a:endParaRPr lang="en-US" altLang="ja-JP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itchFamily="34" charset="0"/>
              </a:defRPr>
            </a:lvl1pPr>
          </a:lstStyle>
          <a:p>
            <a:pPr>
              <a:defRPr/>
            </a:pPr>
            <a:fld id="{A3831BC8-03A4-45CB-A014-FB6D9130E4F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 smtClean="0">
                <a:latin typeface="+mn-ea"/>
              </a:rPr>
              <a:t>（名前は変更してください）</a:t>
            </a:r>
            <a:endParaRPr lang="ja-JP" altLang="en-US" dirty="0">
              <a:latin typeface="+mn-ea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B00B469-7E07-47C1-8753-96DB60C73670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ja-JP" altLang="ja-JP" smtClean="0"/>
              <a:t>第</a:t>
            </a:r>
            <a:r>
              <a:rPr lang="en-US" altLang="ja-JP" smtClean="0"/>
              <a:t>2</a:t>
            </a:r>
            <a:r>
              <a:rPr lang="ja-JP" altLang="en-US" smtClean="0"/>
              <a:t>時</a:t>
            </a:r>
            <a:r>
              <a:rPr lang="ja-JP" altLang="ja-JP" smtClean="0"/>
              <a:t>の学習に入っていけるよう、振り返りは出来る限り具体的に書</a:t>
            </a:r>
            <a:r>
              <a:rPr lang="ja-JP" altLang="en-US" smtClean="0"/>
              <a:t>きましょう</a:t>
            </a:r>
            <a:r>
              <a:rPr lang="ja-JP" altLang="ja-JP" smtClean="0"/>
              <a:t>。</a:t>
            </a:r>
            <a:endParaRPr lang="en-US" altLang="ja-JP" smtClean="0"/>
          </a:p>
          <a:p>
            <a:r>
              <a:rPr lang="ja-JP" altLang="ja-JP" smtClean="0"/>
              <a:t>なぜそう思ったの？というように、理由を聞いてみま</a:t>
            </a:r>
            <a:r>
              <a:rPr lang="ja-JP" altLang="en-US" smtClean="0"/>
              <a:t>す。</a:t>
            </a:r>
            <a:endParaRPr lang="en-US" altLang="ja-JP" smtClean="0"/>
          </a:p>
          <a:p>
            <a:r>
              <a:rPr lang="ja-JP" altLang="ja-JP" smtClean="0"/>
              <a:t>わからない場合は、疑問を書かせてもいいと思います。</a:t>
            </a:r>
            <a:endParaRPr lang="en-US" altLang="ja-JP" smtClean="0"/>
          </a:p>
          <a:p>
            <a:r>
              <a:rPr lang="ja-JP" altLang="en-US" smtClean="0"/>
              <a:t>友だち</a:t>
            </a:r>
            <a:r>
              <a:rPr lang="ja-JP" altLang="ja-JP" smtClean="0"/>
              <a:t>の意見や情報を書かせてもいいでしょう。</a:t>
            </a:r>
            <a:endParaRPr lang="en-US" altLang="ja-JP" smtClean="0"/>
          </a:p>
          <a:p>
            <a:r>
              <a:rPr lang="ja-JP" altLang="ja-JP" smtClean="0"/>
              <a:t>心に残ったことが、自分なりの答えを探していく今後の課題となると思います。</a:t>
            </a:r>
          </a:p>
          <a:p>
            <a:endParaRPr kumimoji="1" lang="ja-JP" altLang="en-US" smtClean="0"/>
          </a:p>
        </p:txBody>
      </p:sp>
      <p:sp>
        <p:nvSpPr>
          <p:cNvPr id="2560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DD3DE63-10B6-432E-8C68-7E71AED52EF4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ja-JP" altLang="ja-JP" smtClean="0"/>
              <a:t>主たる指導事項</a:t>
            </a:r>
          </a:p>
          <a:p>
            <a:r>
              <a:rPr lang="en-US" altLang="ja-JP" smtClean="0"/>
              <a:t>1983</a:t>
            </a:r>
            <a:r>
              <a:rPr lang="ja-JP" altLang="ja-JP" smtClean="0"/>
              <a:t>年にファミリーコンピューターが誕生した。</a:t>
            </a:r>
          </a:p>
          <a:p>
            <a:r>
              <a:rPr lang="ja-JP" altLang="ja-JP" smtClean="0"/>
              <a:t>（東京ディズニーランド開園と同じ年）</a:t>
            </a:r>
          </a:p>
          <a:p>
            <a:r>
              <a:rPr lang="ja-JP" altLang="ja-JP" smtClean="0"/>
              <a:t>ゲームの物語はどんなふうに作られている？</a:t>
            </a:r>
          </a:p>
          <a:p>
            <a:r>
              <a:rPr lang="ja-JP" altLang="ja-JP" smtClean="0"/>
              <a:t>ゲームによく出てくる登場人物は？</a:t>
            </a:r>
          </a:p>
          <a:p>
            <a:r>
              <a:rPr lang="ja-JP" altLang="ja-JP" smtClean="0"/>
              <a:t>ゲームによく出てくる人物は実生活で存在する？</a:t>
            </a:r>
          </a:p>
          <a:p>
            <a:r>
              <a:rPr lang="ja-JP" altLang="ja-JP" smtClean="0"/>
              <a:t>ゲームの中の暴力は、いかに自然に魅力的に</a:t>
            </a:r>
          </a:p>
          <a:p>
            <a:r>
              <a:rPr lang="ja-JP" altLang="ja-JP" smtClean="0"/>
              <a:t>作られているか。争いやもめごと、様々な問題は、</a:t>
            </a:r>
          </a:p>
          <a:p>
            <a:r>
              <a:rPr lang="ja-JP" altLang="ja-JP" smtClean="0"/>
              <a:t>暴力によって解決するのか。</a:t>
            </a:r>
          </a:p>
          <a:p>
            <a:r>
              <a:rPr lang="ja-JP" altLang="ja-JP" smtClean="0"/>
              <a:t>このようなゲーム特有の表現、技法に疑問を持ち、</a:t>
            </a:r>
          </a:p>
          <a:p>
            <a:r>
              <a:rPr lang="ja-JP" altLang="ja-JP" smtClean="0"/>
              <a:t>子ども達が持つ偏見、知識を子ども自身が</a:t>
            </a:r>
          </a:p>
          <a:p>
            <a:r>
              <a:rPr lang="ja-JP" altLang="ja-JP" smtClean="0"/>
              <a:t>見つめなおすことをめあてとしています。</a:t>
            </a:r>
            <a:endParaRPr kumimoji="1" lang="ja-JP" altLang="en-US" smtClean="0"/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EE6560-403B-4802-B1A6-645BCF3D8343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448A88-BCB8-469E-AD62-2E9A2E23A315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ja-JP" altLang="ja-JP" smtClean="0"/>
              <a:t>ゲームを面白くさせるために、どのような技法、くふう、しくみが作られているのか、意見交流させる。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ja-JP" smtClean="0"/>
              <a:t>・その技法によってなぜ面白くなるの？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ja-JP" smtClean="0"/>
              <a:t>・どんな表現が印象的に感じる？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ja-JP" smtClean="0"/>
              <a:t>・これら表現は、どんな効果があるのだろう。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ja-JP" smtClean="0"/>
              <a:t>この様な視点で考えさせる。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ja-JP" smtClean="0"/>
              <a:t>出てきた意見は肯定も否定もしない。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ja-JP" smtClean="0"/>
          </a:p>
        </p:txBody>
      </p:sp>
      <p:sp>
        <p:nvSpPr>
          <p:cNvPr id="1946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2B5039-9E77-486E-93B5-92971301FF7E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E2FEE0-EDBE-48B2-923F-B35A575C2D11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ja-JP" altLang="ja-JP" smtClean="0"/>
              <a:t>ゲームを面白くさせるために、どのような技法、くふう、しくみが作られているのか、意見交流させる。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ja-JP" smtClean="0"/>
              <a:t>・その技法によってなぜ面白くなるの？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ja-JP" smtClean="0"/>
              <a:t>・どんな表現が印象的に感じる？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ja-JP" smtClean="0"/>
              <a:t>・これら表現は、どんな効果があるのだろう。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ja-JP" smtClean="0"/>
              <a:t>この様な視点で考</a:t>
            </a:r>
            <a:r>
              <a:rPr lang="ja-JP" altLang="en-US" smtClean="0"/>
              <a:t>えていきます。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ja-JP" smtClean="0"/>
              <a:t>出てきた意見は肯定も否定もし</a:t>
            </a:r>
            <a:r>
              <a:rPr lang="ja-JP" altLang="en-US" smtClean="0"/>
              <a:t>ません</a:t>
            </a:r>
            <a:r>
              <a:rPr lang="ja-JP" altLang="ja-JP" smtClean="0"/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591236-DF6A-495E-A3C3-93DB4FFB13E4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kumimoji="1" lang="ja-JP" altLang="en-US" smtClean="0"/>
              <a:t>イラストはゲームパッケージです。</a:t>
            </a:r>
            <a:endParaRPr kumimoji="1" lang="en-US" altLang="ja-JP" smtClean="0"/>
          </a:p>
          <a:p>
            <a:r>
              <a:rPr kumimoji="1" lang="ja-JP" altLang="en-US" smtClean="0"/>
              <a:t>または各ウェブサイトを閲覧し、パッケージ画像を入手してもいいです。</a:t>
            </a:r>
            <a:endParaRPr kumimoji="1" lang="en-US" altLang="ja-JP" smtClean="0"/>
          </a:p>
          <a:p>
            <a:r>
              <a:rPr kumimoji="1" lang="ja-JP" altLang="en-US" smtClean="0"/>
              <a:t>ゲームのパッケージには</a:t>
            </a:r>
            <a:r>
              <a:rPr kumimoji="1" lang="en-US" altLang="ja-JP" smtClean="0"/>
              <a:t>ABCDZ</a:t>
            </a:r>
            <a:r>
              <a:rPr kumimoji="1" lang="ja-JP" altLang="en-US" smtClean="0"/>
              <a:t>のマークが表記されていますが</a:t>
            </a:r>
            <a:endParaRPr kumimoji="1" lang="en-US" altLang="ja-JP" smtClean="0"/>
          </a:p>
          <a:p>
            <a:r>
              <a:rPr kumimoji="1" lang="ja-JP" altLang="en-US" smtClean="0"/>
              <a:t>「このゲームパッケージにはどんな情報が書かれていますか？」</a:t>
            </a:r>
            <a:endParaRPr kumimoji="1" lang="en-US" altLang="ja-JP" smtClean="0"/>
          </a:p>
          <a:p>
            <a:r>
              <a:rPr kumimoji="1" lang="ja-JP" altLang="en-US" smtClean="0"/>
              <a:t>「このゲームパッケージを見ると、どんなことがわかりますか？」</a:t>
            </a:r>
            <a:endParaRPr kumimoji="1" lang="en-US" altLang="ja-JP" smtClean="0"/>
          </a:p>
          <a:p>
            <a:r>
              <a:rPr kumimoji="1" lang="ja-JP" altLang="en-US" smtClean="0"/>
              <a:t>というように問いかけ、レーティングマークに気づかせます。</a:t>
            </a:r>
            <a:endParaRPr kumimoji="1" lang="en-US" altLang="ja-JP" smtClean="0"/>
          </a:p>
        </p:txBody>
      </p:sp>
      <p:sp>
        <p:nvSpPr>
          <p:cNvPr id="22532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53FE00E-11CC-4F2E-8D2E-F0A275975436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kumimoji="1" lang="ja-JP" altLang="en-US" smtClean="0"/>
              <a:t>ではここで質問です。この</a:t>
            </a:r>
            <a:r>
              <a:rPr kumimoji="1" lang="en-US" altLang="ja-JP" smtClean="0"/>
              <a:t>ABCDZ</a:t>
            </a:r>
            <a:r>
              <a:rPr kumimoji="1" lang="ja-JP" altLang="en-US" smtClean="0"/>
              <a:t>のシールの意味を知っている人は手を挙げて？</a:t>
            </a:r>
            <a:endParaRPr kumimoji="1" lang="en-US" altLang="ja-JP" smtClean="0"/>
          </a:p>
          <a:p>
            <a:pPr eaLnBrk="1" hangingPunct="1">
              <a:spcBef>
                <a:spcPct val="0"/>
              </a:spcBef>
            </a:pPr>
            <a:r>
              <a:rPr kumimoji="1" lang="ja-JP" altLang="en-US" smtClean="0"/>
              <a:t>はい、じゃ聞きます。</a:t>
            </a:r>
            <a:r>
              <a:rPr kumimoji="1" lang="en-US" altLang="ja-JP" smtClean="0"/>
              <a:t>A</a:t>
            </a:r>
            <a:r>
              <a:rPr kumimoji="1" lang="ja-JP" altLang="en-US" smtClean="0"/>
              <a:t>は？</a:t>
            </a:r>
            <a:r>
              <a:rPr kumimoji="1" lang="en-US" altLang="ja-JP" smtClean="0"/>
              <a:t>B</a:t>
            </a:r>
            <a:r>
              <a:rPr kumimoji="1" lang="ja-JP" altLang="en-US" smtClean="0"/>
              <a:t>は？</a:t>
            </a:r>
            <a:r>
              <a:rPr kumimoji="1" lang="en-US" altLang="ja-JP" smtClean="0"/>
              <a:t>C</a:t>
            </a:r>
            <a:r>
              <a:rPr kumimoji="1" lang="ja-JP" altLang="en-US" smtClean="0"/>
              <a:t>は？</a:t>
            </a:r>
            <a:r>
              <a:rPr kumimoji="1" lang="en-US" altLang="ja-JP" smtClean="0"/>
              <a:t>D</a:t>
            </a:r>
            <a:r>
              <a:rPr kumimoji="1" lang="ja-JP" altLang="en-US" smtClean="0"/>
              <a:t>だ？</a:t>
            </a:r>
            <a:r>
              <a:rPr kumimoji="1" lang="en-US" altLang="ja-JP" smtClean="0"/>
              <a:t>Z</a:t>
            </a:r>
            <a:r>
              <a:rPr kumimoji="1" lang="ja-JP" altLang="en-US" smtClean="0"/>
              <a:t>は？</a:t>
            </a:r>
            <a:endParaRPr kumimoji="1" lang="en-US" altLang="ja-JP" smtClean="0"/>
          </a:p>
          <a:p>
            <a:pPr eaLnBrk="1" hangingPunct="1">
              <a:spcBef>
                <a:spcPct val="0"/>
              </a:spcBef>
            </a:pPr>
            <a:r>
              <a:rPr kumimoji="1" lang="ja-JP" altLang="en-US" smtClean="0"/>
              <a:t>そうですね。これはそのゲームを使用するのにふさわしい年齢を示すものです。</a:t>
            </a:r>
            <a:endParaRPr kumimoji="1" lang="en-US" altLang="ja-JP" smtClean="0"/>
          </a:p>
          <a:p>
            <a:pPr eaLnBrk="1" hangingPunct="1">
              <a:spcBef>
                <a:spcPct val="0"/>
              </a:spcBef>
            </a:pPr>
            <a:r>
              <a:rPr kumimoji="1" lang="ja-JP" altLang="en-US" smtClean="0"/>
              <a:t>レーティングは、なぜ決められているのかな、考えてみよう。</a:t>
            </a:r>
            <a:endParaRPr kumimoji="1" lang="en-US" altLang="ja-JP" smtClean="0"/>
          </a:p>
        </p:txBody>
      </p:sp>
      <p:sp>
        <p:nvSpPr>
          <p:cNvPr id="2355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5585D24-FAC0-4A5B-A8CE-1A13E6D2815B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kumimoji="1" lang="en-US" altLang="ja-JP" smtClean="0"/>
              <a:t>5</a:t>
            </a:r>
            <a:r>
              <a:rPr kumimoji="1" lang="ja-JP" altLang="en-US" smtClean="0"/>
              <a:t>，</a:t>
            </a:r>
            <a:r>
              <a:rPr kumimoji="1" lang="en-US" altLang="ja-JP" smtClean="0"/>
              <a:t>6</a:t>
            </a:r>
            <a:r>
              <a:rPr kumimoji="1" lang="ja-JP" altLang="en-US" smtClean="0"/>
              <a:t>年生用のスライド。</a:t>
            </a:r>
            <a:endParaRPr kumimoji="1" lang="en-US" altLang="ja-JP" smtClean="0"/>
          </a:p>
          <a:p>
            <a:r>
              <a:rPr kumimoji="1" lang="ja-JP" altLang="en-US" smtClean="0"/>
              <a:t>現実とゲームの違いを考えた後、このような問いについても考えてみましょう。</a:t>
            </a:r>
            <a:endParaRPr kumimoji="1" lang="en-US" altLang="ja-JP" smtClean="0"/>
          </a:p>
        </p:txBody>
      </p:sp>
      <p:sp>
        <p:nvSpPr>
          <p:cNvPr id="2458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ED17BC-6903-412F-826B-2F476A0300E4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08298-6F54-4F01-9B79-BB343F0D0ECE}" type="datetimeFigureOut">
              <a:rPr lang="en-US" altLang="ja-JP"/>
              <a:pPr>
                <a:defRPr/>
              </a:pPr>
              <a:t>10/27/2014</a:t>
            </a:fld>
            <a:endParaRPr lang="en-US" altLang="ja-JP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115FA-F84C-4011-9AEC-6C245218943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F1BD7-559B-4456-A1FC-61F3AB2A63BD}" type="datetimeFigureOut">
              <a:rPr lang="en-US" altLang="ja-JP"/>
              <a:pPr>
                <a:defRPr/>
              </a:pPr>
              <a:t>10/27/2014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DC983-B6D9-4F43-A29B-B56EFFB4CD2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C8C6E-B8E0-4F0B-A357-0EC8811F7DBA}" type="datetimeFigureOut">
              <a:rPr lang="en-US" altLang="ja-JP"/>
              <a:pPr>
                <a:defRPr/>
              </a:pPr>
              <a:t>10/27/2014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F5616-6D9F-4FB0-AF75-9824552B12D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C5B65-838A-4369-A0B8-8831FF02817E}" type="datetimeFigureOut">
              <a:rPr lang="en-US" altLang="ja-JP"/>
              <a:pPr>
                <a:defRPr/>
              </a:pPr>
              <a:t>10/27/2014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8D535-BE22-4D2E-84C4-5663C9AF9EC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0E831-A202-4C2D-83EA-EDBEA40D32A0}" type="datetimeFigureOut">
              <a:rPr lang="en-US" altLang="ja-JP"/>
              <a:pPr>
                <a:defRPr/>
              </a:pPr>
              <a:t>10/27/2014</a:t>
            </a:fld>
            <a:endParaRPr lang="en-US" altLang="ja-JP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4FCDC-122D-45A1-83D2-2CE7EF365AE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F783D-32CD-4BA6-981A-CD230934F4EA}" type="datetimeFigureOut">
              <a:rPr lang="en-US" altLang="ja-JP"/>
              <a:pPr>
                <a:defRPr/>
              </a:pPr>
              <a:t>10/27/2014</a:t>
            </a:fld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3FB13-26FE-41F6-88FD-F4EFCD66F3C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CEEE-2C76-459D-8E76-3C17EFE571E1}" type="datetimeFigureOut">
              <a:rPr lang="en-US" altLang="ja-JP"/>
              <a:pPr>
                <a:defRPr/>
              </a:pPr>
              <a:t>10/27/2014</a:t>
            </a:fld>
            <a:endParaRPr lang="en-US" altLang="ja-JP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EA599-75DE-40D5-8563-3BA52251F61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49109-CC50-4AD9-929C-721B3AC0123C}" type="datetimeFigureOut">
              <a:rPr lang="en-US" altLang="ja-JP"/>
              <a:pPr>
                <a:defRPr/>
              </a:pPr>
              <a:t>10/27/2014</a:t>
            </a:fld>
            <a:endParaRPr lang="en-US" altLang="ja-JP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BB618-1403-4B26-8D86-AEE7E5C7543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E8040-B38B-444E-A05C-C19893771F7B}" type="datetimeFigureOut">
              <a:rPr lang="en-US" altLang="ja-JP"/>
              <a:pPr>
                <a:defRPr/>
              </a:pPr>
              <a:t>10/27/2014</a:t>
            </a:fld>
            <a:endParaRPr lang="en-US" altLang="ja-JP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715C5-9776-42C4-AB82-CB0E8E3DF5D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1FC9A-1350-4592-AAAA-AACD11981E5F}" type="datetimeFigureOut">
              <a:rPr lang="en-US" altLang="ja-JP"/>
              <a:pPr>
                <a:defRPr/>
              </a:pPr>
              <a:t>10/27/2014</a:t>
            </a:fld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0AB67-EAC4-4959-9981-F488D2A8142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354CE-0A32-4327-B039-E4B8DC37811F}" type="datetimeFigureOut">
              <a:rPr lang="en-US" altLang="ja-JP"/>
              <a:pPr>
                <a:defRPr/>
              </a:pPr>
              <a:t>10/27/2014</a:t>
            </a:fld>
            <a:endParaRPr lang="en-US" altLang="ja-JP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F19A7-CDCE-4919-86AF-C9A319880B1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BE51E4D1-0216-404E-81AB-61F058035A1C}" type="datetimeFigureOut">
              <a:rPr lang="en-US" altLang="ja-JP"/>
              <a:pPr>
                <a:defRPr/>
              </a:pPr>
              <a:t>10/27/2014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E074C260-4244-4765-AC3D-877E539A211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0" r:id="rId1"/>
    <p:sldLayoutId id="2147484182" r:id="rId2"/>
    <p:sldLayoutId id="2147484191" r:id="rId3"/>
    <p:sldLayoutId id="2147484183" r:id="rId4"/>
    <p:sldLayoutId id="2147484184" r:id="rId5"/>
    <p:sldLayoutId id="2147484185" r:id="rId6"/>
    <p:sldLayoutId id="2147484186" r:id="rId7"/>
    <p:sldLayoutId id="2147484187" r:id="rId8"/>
    <p:sldLayoutId id="2147484192" r:id="rId9"/>
    <p:sldLayoutId id="2147484188" r:id="rId10"/>
    <p:sldLayoutId id="2147484189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kumimoji="1"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メイリオ" pitchFamily="50" charset="-128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kumimoji="1" sz="4600" b="1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kumimoji="1" sz="4600" b="1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kumimoji="1" sz="4600" b="1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kumimoji="1" sz="4600" b="1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umimoji="1" sz="2200" kern="1200">
          <a:solidFill>
            <a:srgbClr val="404040"/>
          </a:solidFill>
          <a:latin typeface="+mn-lt"/>
          <a:ea typeface="+mn-ea"/>
          <a:cs typeface="メイリオ" pitchFamily="50" charset="-128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umimoji="1" sz="2000" kern="1200">
          <a:solidFill>
            <a:srgbClr val="404040"/>
          </a:solidFill>
          <a:latin typeface="+mn-lt"/>
          <a:ea typeface="+mn-ea"/>
          <a:cs typeface="メイリオ" pitchFamily="50" charset="-128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umimoji="1" kern="1200">
          <a:solidFill>
            <a:srgbClr val="404040"/>
          </a:solidFill>
          <a:latin typeface="+mn-lt"/>
          <a:ea typeface="+mn-ea"/>
          <a:cs typeface="メイリオ" pitchFamily="50" charset="-128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umimoji="1" sz="1600" kern="1200">
          <a:solidFill>
            <a:srgbClr val="404040"/>
          </a:solidFill>
          <a:latin typeface="+mn-lt"/>
          <a:ea typeface="+mn-ea"/>
          <a:cs typeface="メイリオ" pitchFamily="50" charset="-128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umimoji="1" sz="1400" kern="1200">
          <a:solidFill>
            <a:srgbClr val="404040"/>
          </a:solidFill>
          <a:latin typeface="+mn-lt"/>
          <a:ea typeface="+mn-ea"/>
          <a:cs typeface="メイリオ" pitchFamily="50" charset="-128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66838" y="5084763"/>
            <a:ext cx="6192837" cy="1150937"/>
          </a:xfrm>
        </p:spPr>
        <p:txBody>
          <a:bodyPr rtlCol="0">
            <a:noAutofit/>
          </a:bodyPr>
          <a:lstStyle/>
          <a:p>
            <a:pPr algn="ctr" eaLnBrk="1" fontAlgn="auto" hangingPunct="1">
              <a:buClr>
                <a:schemeClr val="accent6">
                  <a:lumMod val="75000"/>
                </a:schemeClr>
              </a:buClr>
              <a:buFont typeface="Wingdings 2" charset="2"/>
              <a:buNone/>
              <a:defRPr/>
            </a:pPr>
            <a:endParaRPr lang="en-US" altLang="ja-JP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  <a:ea typeface="ＭＳ Ｐゴシック" pitchFamily="50" charset="-128"/>
              <a:cs typeface="+mn-cs"/>
            </a:endParaRPr>
          </a:p>
          <a:p>
            <a:pPr algn="ctr" eaLnBrk="1" fontAlgn="auto" hangingPunct="1">
              <a:buClr>
                <a:schemeClr val="accent6">
                  <a:lumMod val="75000"/>
                </a:schemeClr>
              </a:buClr>
              <a:buFont typeface="Wingdings 2" charset="2"/>
              <a:buNone/>
              <a:defRPr/>
            </a:pPr>
            <a:r>
              <a:rPr lang="ja-JP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  <a:cs typeface="+mn-cs"/>
              </a:rPr>
              <a:t>　　　　</a:t>
            </a:r>
            <a:r>
              <a:rPr lang="ja-JP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50" charset="-128"/>
                <a:cs typeface="+mn-cs"/>
              </a:rPr>
              <a:t>小学校　　　　学年</a:t>
            </a:r>
            <a:endParaRPr lang="en-US" altLang="ja-JP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50" charset="-128"/>
              <a:cs typeface="+mn-cs"/>
            </a:endParaRPr>
          </a:p>
        </p:txBody>
      </p:sp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55650" y="908050"/>
            <a:ext cx="7116763" cy="17287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ja-JP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50" charset="-128"/>
                <a:cs typeface="+mj-cs"/>
              </a:rPr>
              <a:t>ゲームの秘密を探ろう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  <a:cs typeface="+mj-cs"/>
              </a:rPr>
              <a:t/>
            </a:r>
            <a:b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  <a:cs typeface="+mj-cs"/>
              </a:rPr>
            </a:br>
            <a:r>
              <a:rPr lang="ja-JP" altLang="en-US" sz="3600" dirty="0">
                <a:latin typeface="+mn-lt"/>
                <a:ea typeface="ＭＳ Ｐゴシック" pitchFamily="50" charset="-128"/>
                <a:cs typeface="+mj-cs"/>
              </a:rPr>
              <a:t>第</a:t>
            </a:r>
            <a:r>
              <a:rPr lang="en-US" altLang="ja-JP" sz="3600" dirty="0" smtClean="0">
                <a:latin typeface="+mn-lt"/>
                <a:ea typeface="ＭＳ Ｐゴシック" pitchFamily="50" charset="-128"/>
                <a:cs typeface="+mj-cs"/>
              </a:rPr>
              <a:t>1</a:t>
            </a:r>
            <a:r>
              <a:rPr lang="ja-JP" altLang="en-US" sz="3600" dirty="0" smtClean="0">
                <a:latin typeface="+mn-lt"/>
                <a:ea typeface="ＭＳ Ｐゴシック" pitchFamily="50" charset="-128"/>
                <a:cs typeface="+mj-cs"/>
              </a:rPr>
              <a:t>時</a:t>
            </a:r>
          </a:p>
        </p:txBody>
      </p:sp>
      <p:sp>
        <p:nvSpPr>
          <p:cNvPr id="3" name="雲形吹き出し 2"/>
          <p:cNvSpPr/>
          <p:nvPr/>
        </p:nvSpPr>
        <p:spPr>
          <a:xfrm>
            <a:off x="4284663" y="3263900"/>
            <a:ext cx="2736850" cy="1296988"/>
          </a:xfrm>
          <a:prstGeom prst="cloudCallout">
            <a:avLst>
              <a:gd name="adj1" fmla="val -74187"/>
              <a:gd name="adj2" fmla="val -28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b="1" dirty="0">
                <a:solidFill>
                  <a:schemeClr val="bg1"/>
                </a:solidFill>
              </a:rPr>
              <a:t>ぼくはミクシって</a:t>
            </a:r>
            <a:r>
              <a:rPr lang="en-US" altLang="ja-JP" sz="1400" b="1" dirty="0">
                <a:solidFill>
                  <a:schemeClr val="bg1"/>
                </a:solidFill>
              </a:rPr>
              <a:t/>
            </a:r>
            <a:br>
              <a:rPr lang="en-US" altLang="ja-JP" sz="1400" b="1" dirty="0">
                <a:solidFill>
                  <a:schemeClr val="bg1"/>
                </a:solidFill>
              </a:rPr>
            </a:br>
            <a:r>
              <a:rPr lang="ja-JP" altLang="en-US" sz="1400" b="1" dirty="0">
                <a:solidFill>
                  <a:schemeClr val="bg1"/>
                </a:solidFill>
              </a:rPr>
              <a:t>いうんだ。</a:t>
            </a:r>
            <a:endParaRPr lang="en-US" altLang="ja-JP" sz="1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ja-JP" altLang="en-US" sz="1400" b="1" dirty="0">
                <a:solidFill>
                  <a:schemeClr val="bg1"/>
                </a:solidFill>
              </a:rPr>
              <a:t>いっしょにゲームのことかんがえようね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138613" y="620713"/>
            <a:ext cx="122555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ひみつ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940425" y="595313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さぐ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3728" y="2724064"/>
            <a:ext cx="1256912" cy="22797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>
          <a:xfrm>
            <a:off x="1826476" y="4204836"/>
            <a:ext cx="6512511" cy="1143000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ja-JP" altLang="en-US" sz="3200" dirty="0" smtClean="0">
                <a:latin typeface="+mn-lt"/>
                <a:ea typeface="ＭＳ Ｐゴシック" pitchFamily="50" charset="-128"/>
                <a:cs typeface="+mj-cs"/>
              </a:rPr>
              <a:t>今日の学習で気がついたことを</a:t>
            </a:r>
            <a:r>
              <a:rPr lang="en-US" altLang="ja-JP" sz="3200" dirty="0" smtClean="0">
                <a:latin typeface="+mn-lt"/>
                <a:ea typeface="ＭＳ Ｐゴシック" pitchFamily="50" charset="-128"/>
                <a:cs typeface="+mj-cs"/>
              </a:rPr>
              <a:t/>
            </a:r>
            <a:br>
              <a:rPr lang="en-US" altLang="ja-JP" sz="3200" dirty="0" smtClean="0">
                <a:latin typeface="+mn-lt"/>
                <a:ea typeface="ＭＳ Ｐゴシック" pitchFamily="50" charset="-128"/>
                <a:cs typeface="+mj-cs"/>
              </a:rPr>
            </a:br>
            <a:r>
              <a:rPr lang="ja-JP" altLang="en-US" sz="3200" dirty="0" smtClean="0">
                <a:latin typeface="+mn-lt"/>
                <a:ea typeface="ＭＳ Ｐゴシック" pitchFamily="50" charset="-128"/>
                <a:cs typeface="+mj-cs"/>
              </a:rPr>
              <a:t>書きましょう</a:t>
            </a:r>
          </a:p>
        </p:txBody>
      </p:sp>
      <p:sp>
        <p:nvSpPr>
          <p:cNvPr id="5" name="雲形吹き出し 4"/>
          <p:cNvSpPr/>
          <p:nvPr/>
        </p:nvSpPr>
        <p:spPr>
          <a:xfrm>
            <a:off x="458788" y="1412875"/>
            <a:ext cx="2735262" cy="1223963"/>
          </a:xfrm>
          <a:prstGeom prst="cloudCallout">
            <a:avLst>
              <a:gd name="adj1" fmla="val 37557"/>
              <a:gd name="adj2" fmla="val 919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bg1"/>
                </a:solidFill>
              </a:rPr>
              <a:t>気がついたこと</a:t>
            </a:r>
          </a:p>
        </p:txBody>
      </p:sp>
      <p:sp>
        <p:nvSpPr>
          <p:cNvPr id="6" name="雲形吹き出し 5"/>
          <p:cNvSpPr/>
          <p:nvPr/>
        </p:nvSpPr>
        <p:spPr>
          <a:xfrm>
            <a:off x="6011863" y="1196975"/>
            <a:ext cx="2736850" cy="1223963"/>
          </a:xfrm>
          <a:prstGeom prst="cloudCallout">
            <a:avLst>
              <a:gd name="adj1" fmla="val -44809"/>
              <a:gd name="adj2" fmla="val 1098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bg1"/>
                </a:solidFill>
              </a:rPr>
              <a:t>気になったこと</a:t>
            </a:r>
          </a:p>
        </p:txBody>
      </p:sp>
      <p:sp>
        <p:nvSpPr>
          <p:cNvPr id="7" name="雲形吹き出し 6"/>
          <p:cNvSpPr/>
          <p:nvPr/>
        </p:nvSpPr>
        <p:spPr>
          <a:xfrm>
            <a:off x="495300" y="5300663"/>
            <a:ext cx="2736850" cy="1223962"/>
          </a:xfrm>
          <a:prstGeom prst="cloudCallout">
            <a:avLst>
              <a:gd name="adj1" fmla="val 73795"/>
              <a:gd name="adj2" fmla="val -784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bg1"/>
                </a:solidFill>
              </a:rPr>
              <a:t>調べたいこと</a:t>
            </a:r>
          </a:p>
        </p:txBody>
      </p:sp>
      <p:sp>
        <p:nvSpPr>
          <p:cNvPr id="8" name="雲形吹き出し 7"/>
          <p:cNvSpPr/>
          <p:nvPr/>
        </p:nvSpPr>
        <p:spPr>
          <a:xfrm>
            <a:off x="6011863" y="5341938"/>
            <a:ext cx="2736850" cy="1223962"/>
          </a:xfrm>
          <a:prstGeom prst="cloudCallout">
            <a:avLst>
              <a:gd name="adj1" fmla="val -30222"/>
              <a:gd name="adj2" fmla="val -900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bg1"/>
                </a:solidFill>
              </a:rPr>
              <a:t>わからないこと</a:t>
            </a:r>
          </a:p>
        </p:txBody>
      </p:sp>
      <p:pic>
        <p:nvPicPr>
          <p:cNvPr id="3" name="コンテンツ プレースホルダー 2"/>
          <p:cNvPicPr>
            <a:picLocks noGrp="1" noChangeAspect="1"/>
          </p:cNvPicPr>
          <p:nvPr>
            <p:ph sz="quarter" idx="13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02424" y="1689302"/>
            <a:ext cx="3053752" cy="2527243"/>
          </a:xfrm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7088" y="4841875"/>
            <a:ext cx="5775325" cy="1292225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ゲーム</a:t>
            </a:r>
            <a:r>
              <a:rPr lang="ja-JP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っていつ頃</a:t>
            </a:r>
            <a:r>
              <a:rPr lang="en-US" altLang="ja-JP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/>
            </a:r>
            <a:br>
              <a:rPr lang="en-US" altLang="ja-JP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</a:br>
            <a:r>
              <a:rPr lang="ja-JP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誕生したと思う？</a:t>
            </a:r>
            <a:endParaRPr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4100" name="テキスト ボックス 2"/>
          <p:cNvSpPr txBox="1">
            <a:spLocks noChangeArrowheads="1"/>
          </p:cNvSpPr>
          <p:nvPr/>
        </p:nvSpPr>
        <p:spPr bwMode="auto">
          <a:xfrm>
            <a:off x="1955800" y="6002338"/>
            <a:ext cx="8143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ja-JP" altLang="en-US" sz="1200" dirty="0" smtClean="0">
                <a:latin typeface="+mn-lt"/>
              </a:rPr>
              <a:t>たんじょう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900113" y="1820863"/>
            <a:ext cx="3589337" cy="268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>
            <a:spLocks noChangeArrowheads="1"/>
          </p:cNvSpPr>
          <p:nvPr/>
        </p:nvSpPr>
        <p:spPr bwMode="auto">
          <a:xfrm>
            <a:off x="1646238" y="836613"/>
            <a:ext cx="23510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4000"/>
              <a:t>1983</a:t>
            </a:r>
            <a:r>
              <a:rPr lang="ja-JP" altLang="en-US" sz="4000"/>
              <a:t>年！</a:t>
            </a:r>
          </a:p>
        </p:txBody>
      </p:sp>
      <p:sp>
        <p:nvSpPr>
          <p:cNvPr id="6151" name="テキスト ボックス 2"/>
          <p:cNvSpPr txBox="1">
            <a:spLocks noChangeArrowheads="1"/>
          </p:cNvSpPr>
          <p:nvPr/>
        </p:nvSpPr>
        <p:spPr bwMode="auto">
          <a:xfrm>
            <a:off x="2363788" y="6421438"/>
            <a:ext cx="2879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800"/>
              <a:t>任天堂ホームページ　</a:t>
            </a:r>
            <a:r>
              <a:rPr lang="en-US" altLang="ja-JP" sz="800"/>
              <a:t>http://www.nintendo.co.jp/</a:t>
            </a:r>
            <a:r>
              <a:rPr lang="ja-JP" altLang="en-US" sz="800"/>
              <a:t>　</a:t>
            </a:r>
          </a:p>
        </p:txBody>
      </p:sp>
      <p:sp>
        <p:nvSpPr>
          <p:cNvPr id="6152" name="テキスト ボックス 3"/>
          <p:cNvSpPr txBox="1">
            <a:spLocks noChangeArrowheads="1"/>
          </p:cNvSpPr>
          <p:nvPr/>
        </p:nvSpPr>
        <p:spPr bwMode="auto">
          <a:xfrm>
            <a:off x="4895850" y="6421438"/>
            <a:ext cx="4248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800"/>
              <a:t>東京ディズニーランド公式ホームページ　</a:t>
            </a:r>
            <a:r>
              <a:rPr lang="en-US" altLang="ja-JP" sz="800"/>
              <a:t>http://www.tokyodisneyresort.jp/tdl/</a:t>
            </a:r>
            <a:endParaRPr lang="ja-JP" altLang="en-US" sz="800"/>
          </a:p>
        </p:txBody>
      </p:sp>
      <p:pic>
        <p:nvPicPr>
          <p:cNvPr id="6153" name="Picture 9" descr="C:\Users\imado\AppData\Local\Microsoft\Windows\Temporary Internet Files\Content.IE5\39B5Q429\MC900234898[1].wmf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241925" y="2133600"/>
            <a:ext cx="2922588" cy="168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テキスト ボックス 3"/>
          <p:cNvSpPr txBox="1"/>
          <p:nvPr/>
        </p:nvSpPr>
        <p:spPr>
          <a:xfrm>
            <a:off x="5059363" y="1636713"/>
            <a:ext cx="24923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東京ディズニーランド</a:t>
            </a:r>
            <a:endParaRPr lang="en-US" altLang="ja-JP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  <a:p>
            <a:pPr algn="ctr">
              <a:defRPr/>
            </a:pPr>
            <a:r>
              <a:rPr lang="ja-JP" altLang="en-US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オープン！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151" grpId="0"/>
      <p:bldP spid="615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2" name="AutoShape 12" descr="紙ふぶき (大)"/>
          <p:cNvSpPr>
            <a:spLocks noChangeArrowheads="1"/>
          </p:cNvSpPr>
          <p:nvPr/>
        </p:nvSpPr>
        <p:spPr bwMode="auto">
          <a:xfrm>
            <a:off x="603250" y="1420813"/>
            <a:ext cx="7707313" cy="3673475"/>
          </a:xfrm>
          <a:prstGeom prst="roundRect">
            <a:avLst>
              <a:gd name="adj" fmla="val 5394"/>
            </a:avLst>
          </a:prstGeom>
          <a:pattFill prst="lgConfetti">
            <a:fgClr>
              <a:srgbClr val="F3FFFF"/>
            </a:fgClr>
            <a:bgClr>
              <a:srgbClr val="FFFFFF"/>
            </a:bgClr>
          </a:pattFill>
          <a:ln w="19050" algn="ctr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endParaRPr kumimoji="0" lang="ja-JP" altLang="en-US">
              <a:latin typeface="Franklin Gothic Book" pitchFamily="34" charset="0"/>
              <a:ea typeface="HGｺﾞｼｯｸE" pitchFamily="49" charset="-128"/>
            </a:endParaRPr>
          </a:p>
        </p:txBody>
      </p:sp>
      <p:sp>
        <p:nvSpPr>
          <p:cNvPr id="471053" name="AutoShape 13"/>
          <p:cNvSpPr>
            <a:spLocks noChangeArrowheads="1"/>
          </p:cNvSpPr>
          <p:nvPr/>
        </p:nvSpPr>
        <p:spPr bwMode="auto">
          <a:xfrm>
            <a:off x="1619250" y="1773238"/>
            <a:ext cx="5688013" cy="1582737"/>
          </a:xfrm>
          <a:prstGeom prst="roundRect">
            <a:avLst>
              <a:gd name="adj" fmla="val 5676"/>
            </a:avLst>
          </a:prstGeom>
          <a:solidFill>
            <a:srgbClr val="3399FF"/>
          </a:solidFill>
          <a:ln w="15875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kumimoji="0" lang="ja-JP" altLang="en-US" sz="2400">
                <a:latin typeface="Franklin Gothic Book" pitchFamily="34" charset="0"/>
                <a:ea typeface="HGｺﾞｼｯｸE" pitchFamily="49" charset="-128"/>
              </a:rPr>
              <a:t>　　　　　　ゲームは</a:t>
            </a:r>
            <a:endParaRPr kumimoji="0" lang="en-US" altLang="ja-JP" sz="2400">
              <a:latin typeface="Franklin Gothic Book" pitchFamily="34" charset="0"/>
              <a:ea typeface="HGｺﾞｼｯｸE" pitchFamily="49" charset="-128"/>
            </a:endParaRPr>
          </a:p>
          <a:p>
            <a:r>
              <a:rPr kumimoji="0" lang="ja-JP" altLang="en-US" sz="2400">
                <a:latin typeface="Franklin Gothic Book" pitchFamily="34" charset="0"/>
                <a:ea typeface="HGｺﾞｼｯｸE" pitchFamily="49" charset="-128"/>
              </a:rPr>
              <a:t>　　　どんなことを　くふうして</a:t>
            </a:r>
            <a:r>
              <a:rPr kumimoji="0" lang="en-US" altLang="ja-JP" sz="2400">
                <a:latin typeface="Franklin Gothic Book" pitchFamily="34" charset="0"/>
                <a:ea typeface="HGｺﾞｼｯｸE" pitchFamily="49" charset="-128"/>
              </a:rPr>
              <a:t/>
            </a:r>
            <a:br>
              <a:rPr kumimoji="0" lang="en-US" altLang="ja-JP" sz="2400">
                <a:latin typeface="Franklin Gothic Book" pitchFamily="34" charset="0"/>
                <a:ea typeface="HGｺﾞｼｯｸE" pitchFamily="49" charset="-128"/>
              </a:rPr>
            </a:br>
            <a:r>
              <a:rPr kumimoji="0" lang="ja-JP" altLang="en-US" sz="2400">
                <a:latin typeface="Franklin Gothic Book" pitchFamily="34" charset="0"/>
                <a:ea typeface="HGｺﾞｼｯｸE" pitchFamily="49" charset="-128"/>
              </a:rPr>
              <a:t>　　　おもしろくしているのかな？</a:t>
            </a:r>
            <a:endParaRPr kumimoji="0" lang="en-US" altLang="ja-JP" sz="2400">
              <a:latin typeface="Franklin Gothic Book" pitchFamily="34" charset="0"/>
              <a:ea typeface="HGｺﾞｼｯｸE" pitchFamily="49" charset="-128"/>
            </a:endParaRPr>
          </a:p>
        </p:txBody>
      </p:sp>
      <p:sp>
        <p:nvSpPr>
          <p:cNvPr id="471054" name="AutoShape 14"/>
          <p:cNvSpPr>
            <a:spLocks noChangeArrowheads="1"/>
          </p:cNvSpPr>
          <p:nvPr/>
        </p:nvSpPr>
        <p:spPr bwMode="auto">
          <a:xfrm>
            <a:off x="2124075" y="3716338"/>
            <a:ext cx="5327650" cy="1152525"/>
          </a:xfrm>
          <a:prstGeom prst="roundRect">
            <a:avLst>
              <a:gd name="adj" fmla="val 5676"/>
            </a:avLst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 algn="ctr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ja-JP" altLang="en-US" sz="2400" dirty="0" smtClean="0">
                <a:latin typeface="Franklin Gothic Book" pitchFamily="34" charset="0"/>
                <a:ea typeface="HGｺﾞｼｯｸE" pitchFamily="49" charset="-128"/>
              </a:rPr>
              <a:t>　</a:t>
            </a:r>
            <a:r>
              <a:rPr kumimoji="0"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HGｺﾞｼｯｸE" pitchFamily="49" charset="-128"/>
              </a:rPr>
              <a:t>音楽、振動、画面、自然、　　</a:t>
            </a:r>
            <a:endParaRPr kumimoji="0" lang="en-US" altLang="ja-JP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  <a:ea typeface="HGｺﾞｼｯｸE" pitchFamily="49" charset="-128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HGｺﾞｼｯｸE" pitchFamily="49" charset="-128"/>
              </a:rPr>
              <a:t>　　物語を作れる、話し相手、仲間</a:t>
            </a:r>
          </a:p>
        </p:txBody>
      </p:sp>
      <p:pic>
        <p:nvPicPr>
          <p:cNvPr id="7173" name="図 2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971550" y="3503613"/>
            <a:ext cx="752475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7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7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471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71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52" grpId="0" animBg="1"/>
      <p:bldP spid="471053" grpId="0" animBg="1"/>
      <p:bldP spid="4710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/>
          <p:cNvSpPr>
            <a:spLocks noGrp="1"/>
          </p:cNvSpPr>
          <p:nvPr>
            <p:ph sz="quarter" idx="13"/>
          </p:nvPr>
        </p:nvSpPr>
        <p:spPr>
          <a:xfrm>
            <a:off x="827088" y="1773238"/>
            <a:ext cx="7126287" cy="40513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charset="2"/>
              <a:buNone/>
              <a:defRPr/>
            </a:pP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・　ゲーム</a:t>
            </a:r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には</a:t>
            </a: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どんなヒミツがあるのかな</a:t>
            </a:r>
            <a:endParaRPr lang="en-US" altLang="ja-JP" sz="28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charset="2"/>
              <a:buNone/>
              <a:defRPr/>
            </a:pPr>
            <a:endParaRPr lang="en-US" altLang="ja-JP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charset="2"/>
              <a:buNone/>
              <a:defRPr/>
            </a:pP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　　　　今日の　学習の　</a:t>
            </a:r>
            <a:r>
              <a:rPr lang="ja-JP" alt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め</a:t>
            </a: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あて</a:t>
            </a:r>
            <a:endParaRPr lang="en-US" altLang="ja-JP" sz="28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charset="2"/>
              <a:buNone/>
              <a:defRPr/>
            </a:pPr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　</a:t>
            </a: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　</a:t>
            </a:r>
            <a:r>
              <a:rPr lang="ja-JP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ゲームの登場人物を考えよう</a:t>
            </a:r>
            <a:endParaRPr lang="en-US" altLang="ja-JP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charset="2"/>
              <a:buNone/>
              <a:defRPr/>
            </a:pPr>
            <a:endParaRPr lang="ja-JP" altLang="en-U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238500" y="4581525"/>
            <a:ext cx="23256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/>
              <a:t>とうじょう　じんぶつ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743325" y="4221163"/>
            <a:ext cx="1316038" cy="20843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2" name="AutoShape 12" descr="紙ふぶき (大)"/>
          <p:cNvSpPr>
            <a:spLocks noChangeArrowheads="1"/>
          </p:cNvSpPr>
          <p:nvPr/>
        </p:nvSpPr>
        <p:spPr bwMode="auto">
          <a:xfrm>
            <a:off x="603250" y="1420813"/>
            <a:ext cx="7707313" cy="3673475"/>
          </a:xfrm>
          <a:prstGeom prst="roundRect">
            <a:avLst>
              <a:gd name="adj" fmla="val 5394"/>
            </a:avLst>
          </a:prstGeom>
          <a:pattFill prst="lgConfetti">
            <a:fgClr>
              <a:srgbClr val="F3FFFF"/>
            </a:fgClr>
            <a:bgClr>
              <a:srgbClr val="FFFFFF"/>
            </a:bgClr>
          </a:pattFill>
          <a:ln w="19050" algn="ctr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endParaRPr kumimoji="0" lang="ja-JP" altLang="en-US">
              <a:latin typeface="Franklin Gothic Book" pitchFamily="34" charset="0"/>
              <a:ea typeface="HGｺﾞｼｯｸE" pitchFamily="49" charset="-128"/>
            </a:endParaRPr>
          </a:p>
        </p:txBody>
      </p:sp>
      <p:sp>
        <p:nvSpPr>
          <p:cNvPr id="471053" name="AutoShape 13"/>
          <p:cNvSpPr>
            <a:spLocks noChangeArrowheads="1"/>
          </p:cNvSpPr>
          <p:nvPr/>
        </p:nvSpPr>
        <p:spPr bwMode="auto">
          <a:xfrm>
            <a:off x="1619250" y="1773238"/>
            <a:ext cx="5688013" cy="1582737"/>
          </a:xfrm>
          <a:prstGeom prst="roundRect">
            <a:avLst>
              <a:gd name="adj" fmla="val 5676"/>
            </a:avLst>
          </a:prstGeom>
          <a:solidFill>
            <a:srgbClr val="3399FF"/>
          </a:solidFill>
          <a:ln w="15875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ja-JP" altLang="en-US" sz="2400">
                <a:latin typeface="Franklin Gothic Book" pitchFamily="34" charset="0"/>
                <a:ea typeface="HGｺﾞｼｯｸE" pitchFamily="49" charset="-128"/>
              </a:rPr>
              <a:t>ゲームにはどんな</a:t>
            </a:r>
            <a:endParaRPr kumimoji="0" lang="en-US" altLang="ja-JP" sz="2400">
              <a:latin typeface="Franklin Gothic Book" pitchFamily="34" charset="0"/>
              <a:ea typeface="HGｺﾞｼｯｸE" pitchFamily="49" charset="-128"/>
            </a:endParaRPr>
          </a:p>
          <a:p>
            <a:pPr algn="ctr"/>
            <a:r>
              <a:rPr kumimoji="0" lang="ja-JP" altLang="en-US" sz="2400">
                <a:latin typeface="Franklin Gothic Book" pitchFamily="34" charset="0"/>
                <a:ea typeface="HGｺﾞｼｯｸE" pitchFamily="49" charset="-128"/>
              </a:rPr>
              <a:t>種類（しゅるい）がある？</a:t>
            </a:r>
            <a:endParaRPr kumimoji="0" lang="en-US" altLang="ja-JP" sz="2400">
              <a:latin typeface="Franklin Gothic Book" pitchFamily="34" charset="0"/>
              <a:ea typeface="HGｺﾞｼｯｸE" pitchFamily="49" charset="-128"/>
            </a:endParaRPr>
          </a:p>
        </p:txBody>
      </p:sp>
      <p:sp>
        <p:nvSpPr>
          <p:cNvPr id="471054" name="AutoShape 14"/>
          <p:cNvSpPr>
            <a:spLocks noChangeArrowheads="1"/>
          </p:cNvSpPr>
          <p:nvPr/>
        </p:nvSpPr>
        <p:spPr bwMode="auto">
          <a:xfrm>
            <a:off x="2124075" y="3716338"/>
            <a:ext cx="5327650" cy="1152525"/>
          </a:xfrm>
          <a:prstGeom prst="roundRect">
            <a:avLst>
              <a:gd name="adj" fmla="val 5676"/>
            </a:avLst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 algn="ctr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ja-JP" altLang="en-US" sz="2400" dirty="0" smtClean="0">
                <a:latin typeface="Franklin Gothic Book" pitchFamily="34" charset="0"/>
                <a:ea typeface="HGｺﾞｼｯｸE" pitchFamily="49" charset="-128"/>
              </a:rPr>
              <a:t>　</a:t>
            </a:r>
            <a:r>
              <a:rPr kumimoji="0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HGｺﾞｼｯｸE" pitchFamily="49" charset="-128"/>
              </a:rPr>
              <a:t>アクションゲーム</a:t>
            </a:r>
            <a:r>
              <a:rPr kumimoji="0" lang="ja-JP" altLang="en-US" sz="2400" dirty="0" smtClean="0">
                <a:latin typeface="Franklin Gothic Book" pitchFamily="34" charset="0"/>
                <a:ea typeface="HGｺﾞｼｯｸE" pitchFamily="49" charset="-128"/>
              </a:rPr>
              <a:t>って？</a:t>
            </a:r>
            <a:endParaRPr kumimoji="0" lang="en-US" altLang="ja-JP" sz="2400" dirty="0" smtClean="0">
              <a:latin typeface="Franklin Gothic Book" pitchFamily="34" charset="0"/>
              <a:ea typeface="HGｺﾞｼｯｸE" pitchFamily="49" charset="-128"/>
            </a:endParaRPr>
          </a:p>
        </p:txBody>
      </p:sp>
      <p:pic>
        <p:nvPicPr>
          <p:cNvPr id="9221" name="図 1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971550" y="3532188"/>
            <a:ext cx="90805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7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7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471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52" grpId="0" animBg="1"/>
      <p:bldP spid="471053" grpId="0" animBg="1"/>
      <p:bldP spid="4710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2" name="AutoShape 12" descr="紙ふぶき (大)"/>
          <p:cNvSpPr>
            <a:spLocks noChangeArrowheads="1"/>
          </p:cNvSpPr>
          <p:nvPr/>
        </p:nvSpPr>
        <p:spPr bwMode="auto">
          <a:xfrm>
            <a:off x="581025" y="1557338"/>
            <a:ext cx="7707313" cy="3959225"/>
          </a:xfrm>
          <a:prstGeom prst="roundRect">
            <a:avLst>
              <a:gd name="adj" fmla="val 5394"/>
            </a:avLst>
          </a:prstGeom>
          <a:pattFill prst="lgConfetti">
            <a:fgClr>
              <a:srgbClr val="F3FFFF"/>
            </a:fgClr>
            <a:bgClr>
              <a:srgbClr val="FFFFFF"/>
            </a:bgClr>
          </a:pattFill>
          <a:ln w="19050" algn="ctr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endParaRPr kumimoji="0" lang="ja-JP" altLang="en-US">
              <a:latin typeface="Franklin Gothic Book" pitchFamily="34" charset="0"/>
              <a:ea typeface="HGｺﾞｼｯｸE" pitchFamily="49" charset="-128"/>
            </a:endParaRPr>
          </a:p>
        </p:txBody>
      </p:sp>
      <p:sp>
        <p:nvSpPr>
          <p:cNvPr id="471053" name="AutoShape 13"/>
          <p:cNvSpPr>
            <a:spLocks noChangeArrowheads="1"/>
          </p:cNvSpPr>
          <p:nvPr/>
        </p:nvSpPr>
        <p:spPr bwMode="auto">
          <a:xfrm>
            <a:off x="1692275" y="1949450"/>
            <a:ext cx="5688013" cy="1584325"/>
          </a:xfrm>
          <a:prstGeom prst="roundRect">
            <a:avLst>
              <a:gd name="adj" fmla="val 5676"/>
            </a:avLst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 algn="ctr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ja-JP" altLang="en-US" sz="2400" dirty="0" smtClean="0">
                <a:latin typeface="Franklin Gothic Book" pitchFamily="34" charset="0"/>
                <a:ea typeface="HGｺﾞｼｯｸE" pitchFamily="49" charset="-128"/>
              </a:rPr>
              <a:t>　　　　　ゲームの中では</a:t>
            </a:r>
            <a:endParaRPr kumimoji="0" lang="en-US" altLang="ja-JP" sz="2400" dirty="0" smtClean="0">
              <a:latin typeface="Franklin Gothic Book" pitchFamily="34" charset="0"/>
              <a:ea typeface="HGｺﾞｼｯｸE" pitchFamily="49" charset="-128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ja-JP" altLang="en-US" sz="2400" dirty="0" smtClean="0">
                <a:latin typeface="Franklin Gothic Book" pitchFamily="34" charset="0"/>
                <a:ea typeface="HGｺﾞｼｯｸE" pitchFamily="49" charset="-128"/>
              </a:rPr>
              <a:t>　　</a:t>
            </a:r>
            <a:r>
              <a:rPr kumimoji="0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HGｺﾞｼｯｸE" pitchFamily="49" charset="-128"/>
              </a:rPr>
              <a:t>やっつける人、たおす人</a:t>
            </a:r>
            <a:r>
              <a:rPr kumimoji="0" lang="ja-JP" altLang="en-US" sz="2400" dirty="0" smtClean="0">
                <a:latin typeface="Franklin Gothic Book" pitchFamily="34" charset="0"/>
                <a:ea typeface="HGｺﾞｼｯｸE" pitchFamily="49" charset="-128"/>
              </a:rPr>
              <a:t>は</a:t>
            </a:r>
            <a:endParaRPr kumimoji="0" lang="en-US" altLang="ja-JP" sz="2400" dirty="0" smtClean="0">
              <a:latin typeface="Franklin Gothic Book" pitchFamily="34" charset="0"/>
              <a:ea typeface="HGｺﾞｼｯｸE" pitchFamily="49" charset="-128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ja-JP" altLang="en-US" sz="2400" dirty="0" smtClean="0">
                <a:latin typeface="Franklin Gothic Book" pitchFamily="34" charset="0"/>
                <a:ea typeface="HGｺﾞｼｯｸE" pitchFamily="49" charset="-128"/>
              </a:rPr>
              <a:t>　　　どんな性格、姿でしょう？</a:t>
            </a:r>
            <a:endParaRPr kumimoji="0" lang="en-US" altLang="ja-JP" sz="2400" dirty="0" smtClean="0">
              <a:latin typeface="Franklin Gothic Book" pitchFamily="34" charset="0"/>
              <a:ea typeface="HGｺﾞｼｯｸE" pitchFamily="49" charset="-128"/>
            </a:endParaRPr>
          </a:p>
        </p:txBody>
      </p:sp>
      <p:sp>
        <p:nvSpPr>
          <p:cNvPr id="471054" name="AutoShape 14"/>
          <p:cNvSpPr>
            <a:spLocks noChangeArrowheads="1"/>
          </p:cNvSpPr>
          <p:nvPr/>
        </p:nvSpPr>
        <p:spPr bwMode="auto">
          <a:xfrm>
            <a:off x="2268538" y="3786188"/>
            <a:ext cx="5327650" cy="1295400"/>
          </a:xfrm>
          <a:prstGeom prst="roundRect">
            <a:avLst>
              <a:gd name="adj" fmla="val 5676"/>
            </a:avLst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5875" algn="ctr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ja-JP" altLang="en-US" sz="2400" dirty="0" smtClean="0">
                <a:latin typeface="Franklin Gothic Book" pitchFamily="34" charset="0"/>
                <a:ea typeface="HGｺﾞｼｯｸE" pitchFamily="49" charset="-128"/>
              </a:rPr>
              <a:t>　</a:t>
            </a:r>
            <a:r>
              <a:rPr kumimoji="0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HGｺﾞｼｯｸE" pitchFamily="49" charset="-128"/>
              </a:rPr>
              <a:t>やっつけられる人、</a:t>
            </a:r>
            <a:r>
              <a:rPr kumimoji="0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ea typeface="HGｺﾞｼｯｸE" pitchFamily="49" charset="-128"/>
              </a:rPr>
              <a:t>倒される人</a:t>
            </a:r>
            <a:r>
              <a:rPr kumimoji="0" lang="ja-JP" altLang="en-US" sz="2400" dirty="0" smtClean="0">
                <a:latin typeface="Franklin Gothic Book" pitchFamily="34" charset="0"/>
                <a:ea typeface="HGｺﾞｼｯｸE" pitchFamily="49" charset="-128"/>
              </a:rPr>
              <a:t>は</a:t>
            </a:r>
            <a:endParaRPr kumimoji="0" lang="en-US" altLang="ja-JP" sz="2400" dirty="0" smtClean="0">
              <a:latin typeface="Franklin Gothic Book" pitchFamily="34" charset="0"/>
              <a:ea typeface="HGｺﾞｼｯｸE" pitchFamily="49" charset="-128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ja-JP" altLang="en-US" sz="2400" dirty="0" smtClean="0">
                <a:latin typeface="Franklin Gothic Book" pitchFamily="34" charset="0"/>
                <a:ea typeface="HGｺﾞｼｯｸE" pitchFamily="49" charset="-128"/>
              </a:rPr>
              <a:t>　　どんな性格、姿でしょう？</a:t>
            </a:r>
            <a:endParaRPr kumimoji="0" lang="en-US" altLang="ja-JP" sz="2400" dirty="0" smtClean="0">
              <a:latin typeface="Franklin Gothic Book" pitchFamily="34" charset="0"/>
              <a:ea typeface="HGｺﾞｼｯｸE" pitchFamily="49" charset="-128"/>
            </a:endParaRPr>
          </a:p>
        </p:txBody>
      </p:sp>
      <p:pic>
        <p:nvPicPr>
          <p:cNvPr id="10245" name="図 1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42988" y="3751263"/>
            <a:ext cx="909637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7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7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71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1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1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71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1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1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52" grpId="0" animBg="1"/>
      <p:bldP spid="471053" grpId="0" animBg="1"/>
      <p:bldP spid="4710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>
          <a:xfrm>
            <a:off x="1009650" y="764704"/>
            <a:ext cx="7124700" cy="923925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ja-JP" altLang="en-US" sz="3200" dirty="0" smtClean="0">
                <a:ea typeface="ＭＳ Ｐゴシック" pitchFamily="50" charset="-128"/>
                <a:cs typeface="+mj-cs"/>
              </a:rPr>
              <a:t>ゲームのパッケージのひみつ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19250" y="6092825"/>
            <a:ext cx="609600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140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進撃の巨人ホームページ　</a:t>
            </a:r>
            <a:r>
              <a:rPr lang="en-US" altLang="ja-JP" sz="140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http://www.spike-chunsoft.co.jp/shingeki/</a:t>
            </a:r>
            <a:endParaRPr lang="ja-JP" altLang="en-US" sz="1400" dirty="0">
              <a:solidFill>
                <a:schemeClr val="accent6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87500" y="5661025"/>
            <a:ext cx="679291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140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モンスターハンターホームページ　</a:t>
            </a:r>
            <a:r>
              <a:rPr lang="en-US" altLang="ja-JP" sz="140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http://www.capcom.co.jp/monsterhunter/</a:t>
            </a:r>
            <a:endParaRPr lang="ja-JP" altLang="en-US" sz="1400" dirty="0">
              <a:solidFill>
                <a:schemeClr val="accent6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619250" y="5157788"/>
            <a:ext cx="60229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140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バイオハザードホームページ　</a:t>
            </a:r>
            <a:r>
              <a:rPr lang="en-US" altLang="ja-JP" sz="140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http://www.capcom.co.jp/bio_series/</a:t>
            </a:r>
            <a:endParaRPr lang="ja-JP" altLang="en-US" sz="1400" dirty="0">
              <a:solidFill>
                <a:schemeClr val="accent6">
                  <a:lumMod val="7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3768" y="1858317"/>
            <a:ext cx="1174663" cy="185953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0" name="角丸四角形 9"/>
          <p:cNvSpPr/>
          <p:nvPr/>
        </p:nvSpPr>
        <p:spPr>
          <a:xfrm>
            <a:off x="4572000" y="1922463"/>
            <a:ext cx="2324100" cy="2032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cxnSp>
        <p:nvCxnSpPr>
          <p:cNvPr id="14" name="直線コネクタ 13"/>
          <p:cNvCxnSpPr/>
          <p:nvPr/>
        </p:nvCxnSpPr>
        <p:spPr>
          <a:xfrm>
            <a:off x="6480175" y="1897063"/>
            <a:ext cx="0" cy="2052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73" name="Picture 8" descr="C:\Users\imado\AppData\Local\Microsoft\Windows\Temporary Internet Files\Content.IE5\39B5Q429\MC900311566[1].wmf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078413" y="2608263"/>
            <a:ext cx="1079500" cy="121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テキスト ボックス 15"/>
          <p:cNvSpPr txBox="1"/>
          <p:nvPr/>
        </p:nvSpPr>
        <p:spPr>
          <a:xfrm>
            <a:off x="4756150" y="2133600"/>
            <a:ext cx="1724025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メイリオ" panose="020B0604030504040204" pitchFamily="50" charset="-128"/>
              </a:rPr>
              <a:t>冒険ゲーム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4756150" y="3644900"/>
            <a:ext cx="228600" cy="17462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ja-JP" sz="8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8" name="円/楕円 17"/>
          <p:cNvSpPr/>
          <p:nvPr/>
        </p:nvSpPr>
        <p:spPr>
          <a:xfrm>
            <a:off x="4572000" y="3500438"/>
            <a:ext cx="506413" cy="576262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ja-JP" altLang="en-US" smtClean="0">
                <a:ea typeface="ＭＳ ゴシック" pitchFamily="49" charset="-128"/>
                <a:cs typeface="+mj-cs"/>
              </a:rPr>
              <a:t>　</a:t>
            </a:r>
          </a:p>
        </p:txBody>
      </p:sp>
      <p:pic>
        <p:nvPicPr>
          <p:cNvPr id="12291" name="図 5" descr="rating_mark.gif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875" y="214313"/>
            <a:ext cx="442912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テキスト ボックス 6"/>
          <p:cNvSpPr txBox="1">
            <a:spLocks noChangeArrowheads="1"/>
          </p:cNvSpPr>
          <p:nvPr/>
        </p:nvSpPr>
        <p:spPr bwMode="auto">
          <a:xfrm>
            <a:off x="1071563" y="5792788"/>
            <a:ext cx="7572375" cy="585787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itchFamily="18" charset="2"/>
              <a:buChar char=""/>
              <a:defRPr kumimoji="1"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HGｺﾞｼｯｸE" pitchFamily="49" charset="-128"/>
              </a:rPr>
              <a:t>特定非営利活動法人コンピューターエンターティメントレーティング機構　</a:t>
            </a:r>
            <a:r>
              <a:rPr kumimoji="0" lang="en-US" altLang="ja-JP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HGｺﾞｼｯｸE" pitchFamily="49" charset="-128"/>
              </a:rPr>
              <a:t>http</a:t>
            </a:r>
            <a:r>
              <a:rPr kumimoji="0" lang="en-US" altLang="ja-JP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HGｺﾞｼｯｸE" pitchFamily="49" charset="-128"/>
              </a:rPr>
              <a:t>://</a:t>
            </a:r>
            <a:r>
              <a:rPr kumimoji="0" lang="en-US" altLang="ja-JP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HGｺﾞｼｯｸE" pitchFamily="49" charset="-128"/>
              </a:rPr>
              <a:t>www.cero.gr.jp/index.html</a:t>
            </a:r>
          </a:p>
        </p:txBody>
      </p:sp>
      <p:sp>
        <p:nvSpPr>
          <p:cNvPr id="2" name="円形吹き出し 1"/>
          <p:cNvSpPr/>
          <p:nvPr/>
        </p:nvSpPr>
        <p:spPr>
          <a:xfrm>
            <a:off x="4436214" y="404664"/>
            <a:ext cx="4339779" cy="2305050"/>
          </a:xfrm>
          <a:prstGeom prst="wedgeEllipseCallout">
            <a:avLst>
              <a:gd name="adj1" fmla="val -37391"/>
              <a:gd name="adj2" fmla="val 6342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レーティングは</a:t>
            </a:r>
            <a:endParaRPr lang="en-US" altLang="ja-JP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ja-JP" alt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なぜ</a:t>
            </a:r>
            <a:r>
              <a:rPr lang="en-US" altLang="ja-JP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altLang="ja-JP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ja-JP" alt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決められているの？</a:t>
            </a:r>
            <a:endParaRPr lang="en-US" altLang="ja-JP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ja-JP" alt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考えてみよう</a:t>
            </a:r>
            <a:endParaRPr lang="en-US" altLang="ja-JP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2294" name="図 3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791200" y="3141663"/>
            <a:ext cx="1814513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900113" y="1268413"/>
            <a:ext cx="7416800" cy="4052887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cs"/>
              </a:rPr>
              <a:t>ゲーム会社は　遊びたい人が</a:t>
            </a:r>
            <a:r>
              <a:rPr lang="en-US" altLang="ja-JP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cs"/>
              </a:rPr>
              <a:t/>
            </a:r>
            <a:br>
              <a:rPr lang="en-US" altLang="ja-JP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cs"/>
              </a:rPr>
            </a:br>
            <a:r>
              <a:rPr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cs"/>
              </a:rPr>
              <a:t>ほしいと思うものを作っているの？ </a:t>
            </a:r>
            <a:endParaRPr lang="en-US" altLang="ja-JP" sz="2800" dirty="0" smtClean="0">
              <a:solidFill>
                <a:schemeClr val="tx1">
                  <a:lumMod val="75000"/>
                  <a:lumOff val="25000"/>
                </a:schemeClr>
              </a:solidFill>
              <a:cs typeface="+mn-cs"/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cs"/>
              </a:rPr>
              <a:t>それともゲーム会社が考えたゲームを</a:t>
            </a:r>
            <a:r>
              <a:rPr lang="en-US" altLang="ja-JP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cs"/>
              </a:rPr>
              <a:t/>
            </a:r>
            <a:br>
              <a:rPr lang="en-US" altLang="ja-JP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cs"/>
              </a:rPr>
            </a:br>
            <a:r>
              <a:rPr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cs"/>
              </a:rPr>
              <a:t>受けて遊んでいるだけなの？</a:t>
            </a:r>
            <a:endParaRPr lang="en-US" altLang="ja-JP" sz="2800" dirty="0" smtClean="0">
              <a:solidFill>
                <a:schemeClr val="tx1">
                  <a:lumMod val="75000"/>
                  <a:lumOff val="25000"/>
                </a:schemeClr>
              </a:solidFill>
              <a:cs typeface="+mn-cs"/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ゲーム会社がアクションゲームを</a:t>
            </a:r>
            <a:r>
              <a:rPr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/>
            </a:r>
            <a:br>
              <a:rPr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</a:b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ほんとの世界みたいに作ったらどうなる？</a:t>
            </a:r>
            <a:endParaRPr lang="en-US" altLang="ja-JP" sz="28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主人公がカッコ良くなくて</a:t>
            </a:r>
            <a:r>
              <a:rPr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/>
            </a:r>
            <a:br>
              <a:rPr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</a:b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負けたり　ずっこけたらどうなる</a:t>
            </a:r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ユーザー定義 1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オータム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519</Words>
  <Application>Microsoft Office PowerPoint</Application>
  <PresentationFormat>画面に合わせる (4:3)</PresentationFormat>
  <Paragraphs>93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9" baseType="lpstr">
      <vt:lpstr>Arial</vt:lpstr>
      <vt:lpstr>ＭＳ Ｐゴシック</vt:lpstr>
      <vt:lpstr>メイリオ</vt:lpstr>
      <vt:lpstr>Georgia</vt:lpstr>
      <vt:lpstr>Calibri</vt:lpstr>
      <vt:lpstr>Wingdings 2</vt:lpstr>
      <vt:lpstr>Franklin Gothic Book</vt:lpstr>
      <vt:lpstr>HGｺﾞｼｯｸE</vt:lpstr>
      <vt:lpstr>スリップストリーム</vt:lpstr>
      <vt:lpstr>ゲームの秘密を探ろう 第1時</vt:lpstr>
      <vt:lpstr>ゲームっていつ頃 誕生したと思う？</vt:lpstr>
      <vt:lpstr>スライド 3</vt:lpstr>
      <vt:lpstr>スライド 4</vt:lpstr>
      <vt:lpstr>スライド 5</vt:lpstr>
      <vt:lpstr>スライド 6</vt:lpstr>
      <vt:lpstr>ゲームのパッケージのひみつ</vt:lpstr>
      <vt:lpstr>　</vt:lpstr>
      <vt:lpstr>スライド 9</vt:lpstr>
      <vt:lpstr>今日の学習で気がついたことを 書きましょう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/>
  <cp:lastModifiedBy/>
  <cp:revision>2</cp:revision>
  <dcterms:created xsi:type="dcterms:W3CDTF">2009-11-10T03:36:11Z</dcterms:created>
  <dcterms:modified xsi:type="dcterms:W3CDTF">2014-10-27T14:12:43Z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TC103626451041</vt:lpwstr>
  </property>
</Properties>
</file>